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1" r:id="rId4"/>
    <p:sldId id="258" r:id="rId5"/>
    <p:sldId id="263" r:id="rId6"/>
    <p:sldId id="264" r:id="rId7"/>
    <p:sldId id="259" r:id="rId8"/>
    <p:sldId id="260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18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509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438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0079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548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12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382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611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2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87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72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79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50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23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12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526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71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403E-5BF7-4409-B7E8-215AD75511C2}" type="datetimeFigureOut">
              <a:rPr lang="en-IN" smtClean="0"/>
              <a:t>13-06-2023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6A4F4-51EF-4EE8-A535-37EBFE6FB0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837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71DC-358B-4D6A-A5B2-D43106B9A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745" y="2026659"/>
            <a:ext cx="7636908" cy="1687952"/>
          </a:xfrm>
        </p:spPr>
        <p:txBody>
          <a:bodyPr/>
          <a:lstStyle/>
          <a:p>
            <a:r>
              <a:rPr lang="en-US" b="1" dirty="0" smtClean="0"/>
              <a:t>AI VIRTUAL </a:t>
            </a:r>
            <a:r>
              <a:rPr lang="en-US" b="1" dirty="0"/>
              <a:t>MOUSE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B05D7-388C-4A11-BC99-F99A16073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576" y="4211710"/>
            <a:ext cx="2855877" cy="2042747"/>
          </a:xfrm>
        </p:spPr>
        <p:txBody>
          <a:bodyPr>
            <a:normAutofit/>
          </a:bodyPr>
          <a:lstStyle/>
          <a:p>
            <a:r>
              <a:rPr lang="en-US" b="1" dirty="0"/>
              <a:t>TEAM MEMBERS </a:t>
            </a:r>
            <a:r>
              <a:rPr lang="en-US" b="1" dirty="0" smtClean="0"/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err="1"/>
              <a:t>Bipul</a:t>
            </a:r>
            <a:r>
              <a:rPr lang="en-US" b="1" dirty="0"/>
              <a:t> </a:t>
            </a:r>
            <a:r>
              <a:rPr lang="en-US" b="1" dirty="0" smtClean="0"/>
              <a:t>Karna</a:t>
            </a:r>
            <a:endParaRPr lang="en-US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/>
              <a:t>Amit </a:t>
            </a:r>
            <a:r>
              <a:rPr lang="en-US" b="1" dirty="0" smtClean="0"/>
              <a:t>Kumar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err="1" smtClean="0"/>
              <a:t>Racha</a:t>
            </a:r>
            <a:r>
              <a:rPr lang="en-US" b="1" dirty="0" smtClean="0"/>
              <a:t> </a:t>
            </a:r>
            <a:r>
              <a:rPr lang="en-US" b="1" dirty="0" err="1" smtClean="0"/>
              <a:t>Yashwant</a:t>
            </a:r>
            <a:endParaRPr lang="en-US" b="1" dirty="0" smtClean="0"/>
          </a:p>
        </p:txBody>
      </p:sp>
      <p:pic>
        <p:nvPicPr>
          <p:cNvPr id="1026" name="Picture 2" descr="Robotics Club MNNIT">
            <a:extLst>
              <a:ext uri="{FF2B5EF4-FFF2-40B4-BE49-F238E27FC236}">
                <a16:creationId xmlns:a16="http://schemas.microsoft.com/office/drawing/2014/main" id="{0AECF9B8-64E8-4A90-9A52-0414ABBF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417327"/>
            <a:ext cx="1102373" cy="149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botics Club MNNIT">
            <a:extLst>
              <a:ext uri="{FF2B5EF4-FFF2-40B4-BE49-F238E27FC236}">
                <a16:creationId xmlns:a16="http://schemas.microsoft.com/office/drawing/2014/main" id="{AF82A169-A069-4362-B18C-AC735327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76" y="732977"/>
            <a:ext cx="5385128" cy="146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 Learning-Based Real-Time AI Virtual Mouse System Using Computer Vision  to Avoid COVID-19 Spread">
            <a:extLst>
              <a:ext uri="{FF2B5EF4-FFF2-40B4-BE49-F238E27FC236}">
                <a16:creationId xmlns:a16="http://schemas.microsoft.com/office/drawing/2014/main" id="{87438405-C986-4FD0-9F1F-2C0F87399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06" y="2602970"/>
            <a:ext cx="3325160" cy="36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6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ct explanation + r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8793"/>
            <a:ext cx="12192000" cy="6857493"/>
          </a:xfrm>
        </p:spPr>
      </p:pic>
    </p:spTree>
    <p:extLst>
      <p:ext uri="{BB962C8B-B14F-4D97-AF65-F5344CB8AC3E}">
        <p14:creationId xmlns:p14="http://schemas.microsoft.com/office/powerpoint/2010/main" val="19356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4357" y="0"/>
            <a:ext cx="3982453" cy="1293028"/>
          </a:xfrm>
        </p:spPr>
        <p:txBody>
          <a:bodyPr/>
          <a:lstStyle/>
          <a:p>
            <a:r>
              <a:rPr lang="en-US" dirty="0" smtClean="0"/>
              <a:t>Future Scope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3028"/>
            <a:ext cx="10820400" cy="4925657"/>
          </a:xfrm>
        </p:spPr>
        <p:txBody>
          <a:bodyPr/>
          <a:lstStyle/>
          <a:p>
            <a:r>
              <a:rPr lang="en-US" dirty="0" smtClean="0"/>
              <a:t>Further, we plan to add more features such as enlarging and shrinking windows, closing window, etc. by using the palm and multiple fingers.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can also open the browser or any drives (C:/D:/E: </a:t>
            </a:r>
            <a:r>
              <a:rPr lang="en-US" dirty="0" err="1" smtClean="0"/>
              <a:t>etc</a:t>
            </a:r>
            <a:r>
              <a:rPr lang="en-US" dirty="0" smtClean="0"/>
              <a:t>) with help of hand gestures instead of moving of cursor.</a:t>
            </a:r>
          </a:p>
          <a:p>
            <a:r>
              <a:rPr lang="en-US" dirty="0" smtClean="0"/>
              <a:t>This system could also be useful in presentations and to reduce work space.</a:t>
            </a:r>
          </a:p>
        </p:txBody>
      </p:sp>
      <p:pic>
        <p:nvPicPr>
          <p:cNvPr id="4" name="Picture 6" descr="Design of hand gesture recognition system for human-computer interaction |  SpringerLink">
            <a:extLst>
              <a:ext uri="{FF2B5EF4-FFF2-40B4-BE49-F238E27FC236}">
                <a16:creationId xmlns:a16="http://schemas.microsoft.com/office/drawing/2014/main" id="{FBBBB0C3-E1B4-4C06-9E1A-D7CEAA0E8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66" y="2194080"/>
            <a:ext cx="4526596" cy="253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64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A40A-6285-40D7-806A-B3CC8359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315"/>
            <a:ext cx="5220809" cy="1293028"/>
          </a:xfrm>
        </p:spPr>
        <p:txBody>
          <a:bodyPr/>
          <a:lstStyle/>
          <a:p>
            <a:r>
              <a:rPr lang="en-US" b="1" dirty="0"/>
              <a:t>About the project: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065BE-7954-4DAB-A8C1-D28BFCBF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36" y="1796716"/>
            <a:ext cx="11009050" cy="4908884"/>
          </a:xfrm>
        </p:spPr>
        <p:txBody>
          <a:bodyPr/>
          <a:lstStyle/>
          <a:p>
            <a:r>
              <a:rPr lang="en-US" b="0" i="0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The goal is to manage computers and others devices with gesture rather than pointing and clicking a mouse or touching a display directly.</a:t>
            </a:r>
          </a:p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In this project we use a approach that uses a video device to control the mouse system (Mouse tasks).</a:t>
            </a:r>
            <a:endParaRPr lang="en-US" b="0" i="0" dirty="0" smtClean="0"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Advanced Computer Vision with Python">
            <a:extLst>
              <a:ext uri="{FF2B5EF4-FFF2-40B4-BE49-F238E27FC236}">
                <a16:creationId xmlns:a16="http://schemas.microsoft.com/office/drawing/2014/main" id="{0A87E8D9-F1B3-4F9B-9518-5372A8DA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75" y="3572952"/>
            <a:ext cx="3432419" cy="251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sign of hand gesture recognition system for human-computer interaction |  SpringerLink">
            <a:extLst>
              <a:ext uri="{FF2B5EF4-FFF2-40B4-BE49-F238E27FC236}">
                <a16:creationId xmlns:a16="http://schemas.microsoft.com/office/drawing/2014/main" id="{FBBBB0C3-E1B4-4C06-9E1A-D7CEAA0E8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42" y="3572952"/>
            <a:ext cx="4526596" cy="253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88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74A11-911E-47B1-BB5A-C9BB39987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515" y="333550"/>
            <a:ext cx="8610600" cy="1293028"/>
          </a:xfrm>
        </p:spPr>
        <p:txBody>
          <a:bodyPr/>
          <a:lstStyle/>
          <a:p>
            <a:r>
              <a:rPr lang="en-US" dirty="0"/>
              <a:t>Project flow: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E2C74-356E-424F-8942-3BBFA90CF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931" y="1776045"/>
            <a:ext cx="10820400" cy="465113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 smtClean="0"/>
              <a:t>Find Hand Landmarks.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 smtClean="0"/>
              <a:t>Get the tip of Index and middle fingers.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/>
              <a:t>Check which finger are up.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dirty="0"/>
              <a:t>Only Index finger up : Moving mouse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 smtClean="0"/>
              <a:t>Convert Coordinates.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 smtClean="0"/>
              <a:t>Smoothen Values.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 smtClean="0"/>
              <a:t>Move Mouse.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 smtClean="0"/>
              <a:t>Both Index and Middle fingers are up : Clicking mode.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 smtClean="0"/>
              <a:t>Find distance between fingers.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 smtClean="0"/>
              <a:t>Click mouse if distance are short. [distance to be specified]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 smtClean="0"/>
              <a:t>Show frame rate.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dirty="0" smtClean="0"/>
              <a:t>Display the project </a:t>
            </a:r>
            <a:r>
              <a:rPr lang="en-US" dirty="0" err="1" smtClean="0"/>
              <a:t>i.e</a:t>
            </a:r>
            <a:r>
              <a:rPr lang="en-US" dirty="0" smtClean="0"/>
              <a:t> run virtual mouse. </a:t>
            </a:r>
            <a:endParaRPr lang="en-US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29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9CC4-89EF-4613-A9D1-1D41E220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3" y="369856"/>
            <a:ext cx="7010399" cy="1293028"/>
          </a:xfrm>
        </p:spPr>
        <p:txBody>
          <a:bodyPr/>
          <a:lstStyle/>
          <a:p>
            <a:r>
              <a:rPr lang="en-US" b="1" u="sng" dirty="0"/>
              <a:t>Hand </a:t>
            </a:r>
            <a:r>
              <a:rPr lang="en-US" b="1" u="sng" dirty="0" smtClean="0"/>
              <a:t>landmarks 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D98CA-BF67-4BC9-904A-E06D3581A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99" y="2505526"/>
            <a:ext cx="4184544" cy="2579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 smtClean="0"/>
              <a:t>With the use of </a:t>
            </a:r>
            <a:r>
              <a:rPr lang="en-IN" sz="2800" dirty="0" err="1" smtClean="0"/>
              <a:t>mediapipe</a:t>
            </a:r>
            <a:r>
              <a:rPr lang="en-IN" sz="2800" dirty="0" smtClean="0"/>
              <a:t> python library we can detect face or hand landmarks based on our uses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D3FB1-A3E2-428A-A75A-289141C3B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t="7964" r="4958" b="17990"/>
          <a:stretch/>
        </p:blipFill>
        <p:spPr>
          <a:xfrm>
            <a:off x="5430252" y="1847800"/>
            <a:ext cx="6401001" cy="38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0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737" y="176463"/>
            <a:ext cx="5891463" cy="1155032"/>
          </a:xfrm>
        </p:spPr>
        <p:txBody>
          <a:bodyPr/>
          <a:lstStyle/>
          <a:p>
            <a:r>
              <a:rPr lang="en-US" dirty="0" smtClean="0"/>
              <a:t>Project Approach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837" y="1212915"/>
            <a:ext cx="2804403" cy="5258256"/>
          </a:xfrm>
        </p:spPr>
      </p:pic>
      <p:sp>
        <p:nvSpPr>
          <p:cNvPr id="7" name="TextBox 6"/>
          <p:cNvSpPr txBox="1"/>
          <p:nvPr/>
        </p:nvSpPr>
        <p:spPr>
          <a:xfrm>
            <a:off x="417094" y="1212915"/>
            <a:ext cx="851228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Image Resize :</a:t>
            </a:r>
          </a:p>
          <a:p>
            <a:r>
              <a:rPr lang="en-US" sz="2000" dirty="0" smtClean="0"/>
              <a:t>	Map camera coordinates to screen coordinates.</a:t>
            </a:r>
          </a:p>
          <a:p>
            <a:endParaRPr lang="en-US" sz="2000" dirty="0"/>
          </a:p>
          <a:p>
            <a:r>
              <a:rPr lang="en-US" sz="2400" dirty="0" smtClean="0"/>
              <a:t>2. Segmentation 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Separate the hand area into RGB from a complex background.</a:t>
            </a:r>
          </a:p>
          <a:p>
            <a:endParaRPr lang="en-US" sz="2000" dirty="0"/>
          </a:p>
          <a:p>
            <a:r>
              <a:rPr lang="en-US" sz="2400" dirty="0" smtClean="0"/>
              <a:t>3. </a:t>
            </a:r>
            <a:r>
              <a:rPr lang="en-US" sz="2400" dirty="0" err="1" smtClean="0"/>
              <a:t>Denoise</a:t>
            </a:r>
            <a:r>
              <a:rPr lang="en-US" sz="2400" dirty="0" smtClean="0"/>
              <a:t>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Need to delete noisy pixels from the image.</a:t>
            </a:r>
          </a:p>
          <a:p>
            <a:endParaRPr lang="en-US" sz="2000" dirty="0" smtClean="0"/>
          </a:p>
          <a:p>
            <a:r>
              <a:rPr lang="en-US" sz="2400" dirty="0" smtClean="0"/>
              <a:t>4. Compute Center: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Draw a circle increasing the radius of the circle from the center coordinate until the circle meets the first black pixel.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When the algorithm finds first black pixel the it returns to the current radius.</a:t>
            </a:r>
          </a:p>
        </p:txBody>
      </p:sp>
    </p:spTree>
    <p:extLst>
      <p:ext uri="{BB962C8B-B14F-4D97-AF65-F5344CB8AC3E}">
        <p14:creationId xmlns:p14="http://schemas.microsoft.com/office/powerpoint/2010/main" val="12933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758" y="1748589"/>
            <a:ext cx="10820400" cy="559304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5. Controlling Mouse: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000" dirty="0" smtClean="0"/>
              <a:t>Mouse movement -</a:t>
            </a:r>
          </a:p>
          <a:p>
            <a:pPr marL="0" indent="0">
              <a:buNone/>
            </a:pPr>
            <a:r>
              <a:rPr lang="en-US" sz="2000" dirty="0" smtClean="0"/>
              <a:t>	When the algorithm detects only index finger up then mouse moves according to the speed of hand movement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Left click -</a:t>
            </a:r>
          </a:p>
          <a:p>
            <a:pPr marL="0" indent="0">
              <a:buNone/>
            </a:pPr>
            <a:r>
              <a:rPr lang="en-US" sz="2000" dirty="0"/>
              <a:t>	W</a:t>
            </a:r>
            <a:r>
              <a:rPr lang="en-US" sz="2000" dirty="0" smtClean="0"/>
              <a:t>hen there is index and middle finger both up and distance between them is significantly low then is left click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646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5268-2277-4CED-BB60-67AFA2CA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810" y="0"/>
            <a:ext cx="4741416" cy="1293028"/>
          </a:xfrm>
        </p:spPr>
        <p:txBody>
          <a:bodyPr/>
          <a:lstStyle/>
          <a:p>
            <a:r>
              <a:rPr lang="en-US" b="1" u="sng" dirty="0"/>
              <a:t>Hand tracking:</a:t>
            </a:r>
            <a:endParaRPr lang="en-IN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98EFD-23A3-41FB-BCA9-88BE9C069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" r="18737" b="11146"/>
          <a:stretch/>
        </p:blipFill>
        <p:spPr>
          <a:xfrm>
            <a:off x="1758930" y="1074509"/>
            <a:ext cx="8954296" cy="528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8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399F2-DBE2-4636-A012-057EC294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19" y="-132442"/>
            <a:ext cx="4492841" cy="1293028"/>
          </a:xfrm>
        </p:spPr>
        <p:txBody>
          <a:bodyPr/>
          <a:lstStyle/>
          <a:p>
            <a:r>
              <a:rPr lang="en-US" b="1" u="sng" dirty="0"/>
              <a:t>LIBRARIES used:</a:t>
            </a:r>
            <a:endParaRPr lang="en-IN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454CA-01AC-47A4-A6E7-2604B5DC5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5566" r="19175" b="12492"/>
          <a:stretch/>
        </p:blipFill>
        <p:spPr>
          <a:xfrm>
            <a:off x="1812837" y="938155"/>
            <a:ext cx="7735610" cy="552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9411" y="138731"/>
            <a:ext cx="9956130" cy="129302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Hardware and software requirements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1760"/>
            <a:ext cx="10820400" cy="62203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100" dirty="0" smtClean="0"/>
              <a:t>1. Webcam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smtClean="0"/>
              <a:t>cv2.VideoCapture(0)  [For integrated Webcam]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cv2.VideoCapture(1)  [For externally joined Webcam]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100" dirty="0" smtClean="0"/>
              <a:t>2. Required Libraries :</a:t>
            </a:r>
            <a:endParaRPr lang="en-US" sz="3100" dirty="0"/>
          </a:p>
          <a:p>
            <a:pPr marL="0" indent="0">
              <a:buNone/>
            </a:pPr>
            <a:r>
              <a:rPr lang="en-US" b="1" dirty="0" err="1" smtClean="0"/>
              <a:t>OpenCV</a:t>
            </a:r>
            <a:r>
              <a:rPr lang="en-US" b="1" dirty="0"/>
              <a:t> </a:t>
            </a:r>
            <a:r>
              <a:rPr lang="en-US" b="1" dirty="0" smtClean="0"/>
              <a:t>[Open Source Computer Vision Library]: </a:t>
            </a:r>
            <a:r>
              <a:rPr lang="en-US" sz="1900" dirty="0" err="1" smtClean="0"/>
              <a:t>OpenCV</a:t>
            </a:r>
            <a:r>
              <a:rPr lang="en-US" sz="1900" dirty="0"/>
              <a:t> library in python is a computer vision library that is widely used for image analysis, image processing, detection, recognition, etc</a:t>
            </a:r>
            <a:r>
              <a:rPr lang="en-US" sz="1900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Mediapipe</a:t>
            </a:r>
            <a:r>
              <a:rPr lang="en-US" b="1" dirty="0" smtClean="0"/>
              <a:t> :  </a:t>
            </a:r>
            <a:r>
              <a:rPr lang="en-US" sz="1900" dirty="0" smtClean="0"/>
              <a:t>It is </a:t>
            </a:r>
            <a:r>
              <a:rPr lang="en-US" sz="1900" dirty="0"/>
              <a:t>a cross-platform library developed by Google that provides amazing ready-to-use ML solutions for computer vision tasks</a:t>
            </a:r>
            <a:r>
              <a:rPr lang="en-US" sz="1900" dirty="0" smtClean="0"/>
              <a:t>.</a:t>
            </a:r>
          </a:p>
          <a:p>
            <a:pPr marL="0" indent="0">
              <a:buNone/>
            </a:pPr>
            <a:r>
              <a:rPr lang="en-US" b="1" dirty="0" err="1" smtClean="0"/>
              <a:t>AutoPy</a:t>
            </a:r>
            <a:r>
              <a:rPr lang="en-US" b="1" dirty="0" smtClean="0"/>
              <a:t> </a:t>
            </a:r>
            <a:r>
              <a:rPr lang="en-US" sz="1900" b="1" dirty="0" smtClean="0"/>
              <a:t>: </a:t>
            </a:r>
            <a:r>
              <a:rPr lang="en-US" sz="1900" dirty="0" err="1"/>
              <a:t>AutoPy</a:t>
            </a:r>
            <a:r>
              <a:rPr lang="en-US" sz="1900" dirty="0"/>
              <a:t> is a simple, cross-platform GUI automation library for Python. It includes functions for controlling the keyboard and mouse, finding colors and bitmaps on-screen, and displaying alerts.</a:t>
            </a:r>
            <a:endParaRPr lang="en-US" b="1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3460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152</TotalTime>
  <Words>262</Words>
  <Application>Microsoft Office PowerPoint</Application>
  <PresentationFormat>Widescreen</PresentationFormat>
  <Paragraphs>70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</vt:lpstr>
      <vt:lpstr>Vapor Trail</vt:lpstr>
      <vt:lpstr>AI VIRTUAL MOUSE</vt:lpstr>
      <vt:lpstr>About the project:</vt:lpstr>
      <vt:lpstr>Project flow:</vt:lpstr>
      <vt:lpstr>Hand landmarks </vt:lpstr>
      <vt:lpstr>Project Approach</vt:lpstr>
      <vt:lpstr>PowerPoint Presentation</vt:lpstr>
      <vt:lpstr>Hand tracking:</vt:lpstr>
      <vt:lpstr>LIBRARIES used:</vt:lpstr>
      <vt:lpstr>Hardware and software requirements</vt:lpstr>
      <vt:lpstr>PowerPoint Presentation</vt:lpstr>
      <vt:lpstr>Future Scope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MOUSE</dc:title>
  <dc:creator>rachayashwanth18@outlook.com</dc:creator>
  <cp:lastModifiedBy>user</cp:lastModifiedBy>
  <cp:revision>18</cp:revision>
  <dcterms:created xsi:type="dcterms:W3CDTF">2022-04-11T16:51:42Z</dcterms:created>
  <dcterms:modified xsi:type="dcterms:W3CDTF">2023-06-13T11:47:14Z</dcterms:modified>
</cp:coreProperties>
</file>